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86" r:id="rId9"/>
    <p:sldId id="270" r:id="rId10"/>
    <p:sldId id="271" r:id="rId11"/>
    <p:sldId id="272" r:id="rId12"/>
    <p:sldId id="265" r:id="rId13"/>
    <p:sldId id="277" r:id="rId14"/>
    <p:sldId id="278" r:id="rId15"/>
    <p:sldId id="279" r:id="rId16"/>
    <p:sldId id="280" r:id="rId17"/>
    <p:sldId id="281" r:id="rId18"/>
    <p:sldId id="262" r:id="rId19"/>
    <p:sldId id="274" r:id="rId20"/>
    <p:sldId id="263" r:id="rId21"/>
    <p:sldId id="275" r:id="rId22"/>
    <p:sldId id="276" r:id="rId23"/>
    <p:sldId id="282" r:id="rId24"/>
    <p:sldId id="264" r:id="rId25"/>
    <p:sldId id="284" r:id="rId26"/>
    <p:sldId id="267" r:id="rId27"/>
    <p:sldId id="266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425" autoAdjust="0"/>
  </p:normalViewPr>
  <p:slideViewPr>
    <p:cSldViewPr snapToGrid="0">
      <p:cViewPr varScale="1">
        <p:scale>
          <a:sx n="62" d="100"/>
          <a:sy n="62" d="100"/>
        </p:scale>
        <p:origin x="7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C873D-1FFD-4DF0-A347-BF0C4DCE5E67}" type="datetimeFigureOut">
              <a:rPr lang="en-CA" smtClean="0"/>
              <a:t>2024-02-11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3125F-744D-4D49-A387-0FA7B990F4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44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The Ames housing market offers diverse property options catering to a range of buyers, from historic homes to modern developments.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Ames presents an attractive blend of affordability and investment potential in a charming suburban setting."</a:t>
            </a:r>
            <a:endParaRPr lang="en-CA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Our project harnesses the power of machine learning and deep learning techniques to predict house prices accurately.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By leveraging advanced algorithms, we aim to provide users with reliable forecasts based on various property features.</a:t>
            </a:r>
            <a:endParaRPr lang="en-US" sz="1800" b="0" i="0" dirty="0">
              <a:effectLst/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7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housing prices vary each year based on the year of construction, with a clear trend indicating that newer homes tend to command higher prices.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average sale price for each year of sale remains stable, ranging from $175,000 to $185,000.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Avg sale price shows a hike at 114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yr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old building. This might be due to the Historic old homes are famous in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ames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due to its rich culture and heritage. 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846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three-bedroom configuration emerges as the most popular, with the highest number of houses featuring three bedrooms.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Meanwhile, properties with two bathrooms appear to be in high demand, correlating with a relatively elevated price of 213,010.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68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basement area exhibits significant fluctuations average sale price.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highest sales price, at $235,414, is observed for Grade Level Quarters, while recreational space records the lowest at $146,889.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Above grade Living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Quaters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- partially or fully above ground level, typically have windows and natural light 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below ground level have limited or no natural light 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partially or fully at ground level with direct access to the exterior without stairs or ramps.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Similar to ALQ basements LWQ basements are unfinished or minimally finished spaces with basic amenities and limited insulation or ventilation.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May be used for storage, utility rooms, or as unfinished living areas designed for entertainment and leisure activities.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134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You're loading the preprocessed data from the CSV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Separating the target variable 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SalePrice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 from the features (X).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Scaling the numerical features using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StandardScaler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One-hot encoding the categorical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Training a Random Forest Regressor model on the preprocessed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Using the trained model to select relevant features based on their importance scores.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Filtering out less important features and storing the selected features in a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DataFrame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205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You're loading the preprocessed data from the CSV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Separating the target variable 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SalePrice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 from the features (X).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Scaling the numerical features using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StandardScaler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One-hot encoding the categorical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Training a Random Forest Regressor model on the preprocessed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Using the trained model to select relevant features based on their importance scores.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Filtering out less important features and storing the selected features in a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DataFrame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9029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After applying a linear regression model to the data, the results indicated limitations in capturing the complex patterns inherent in the dataset.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Recognizing the need for a more sophisticated approach, I transitioned to employing neural network models.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Unlike linear regression, neural networks leverage hidden layers to extract intricate patterns and relationships within the data.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This capability allows neural networks to deliver superior predictive performance by mimicking the learning process observed in human cognition.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783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Target variable(s) for the model: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The model aims to predict the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SalePrice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variable.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Feature variable(s) for the model: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The model incorporates various feature variables such as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MSSubClass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MSZoning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LotFrontage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LotArea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Neighborhood,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HouseStyle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OverallQual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OverallCond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MasVnrType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MasVnrArea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ExterQual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BsmtQual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TotalBsmtSF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Fireplaces, and others.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Variable(s) removed from the input data: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The Id column was removed from the input data as it serves as an identification column and does not contribute as a feature or target.</a:t>
            </a:r>
          </a:p>
          <a:p>
            <a:endParaRPr lang="en-CA" dirty="0"/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Target variable(s) for the model: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The model aims to predict the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SalePrice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variable.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Feature variable(s) for the model: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The model incorporates various different features compared to the initial data. These features are specific to the model includes variables like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GarageCars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2ndFlrSF, 1stFlrSF,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YearBuilt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FullBath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BsmtFinSF1,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OverallQual_Other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GarageArea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YearRemodAdd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and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TotRmsAbvGrd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, which are not present in the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inital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data. Additionally, there are some common features like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LotArea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 Fireplaces present in both data.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Variable(s) removed from the input data: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The Id column was removed from the input data as it serves as an identification column and does not contribute as a feature or target.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068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Change in data </a:t>
            </a:r>
          </a:p>
          <a:p>
            <a:r>
              <a:rPr lang="en-IN" dirty="0"/>
              <a:t>Number of neurons</a:t>
            </a:r>
          </a:p>
          <a:p>
            <a:r>
              <a:rPr lang="en-IN" dirty="0"/>
              <a:t>Layers</a:t>
            </a:r>
          </a:p>
          <a:p>
            <a:r>
              <a:rPr lang="en-IN" dirty="0"/>
              <a:t>Activation function</a:t>
            </a:r>
          </a:p>
          <a:p>
            <a:r>
              <a:rPr lang="en-IN" dirty="0"/>
              <a:t>Epochs</a:t>
            </a:r>
          </a:p>
          <a:p>
            <a:r>
              <a:rPr lang="en-IN" dirty="0"/>
              <a:t>Optimizing technique – randomized search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9312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higher number of features but with missing values that lead to overfitting of the linear regression model.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data is only from 1972 to 2010, no recent data available.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207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After facing challenges with the linear regression and attempting to refine it with selected features from a random forest regressor, we decided to explore a neural network model using the original dataset.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Despite our efforts to optimize the neural network model, the Mean Squared Error (MSE) remained unsatisfactory.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However, upon integrating the selected features from the random forest regressor into the neural network architecture and further optimization, we managed to achieve a RMSE of 32800.50781 MSE of 20823.78516 with a loss of 1075873280.0.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901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81 Features, more than 1500 rows </a:t>
            </a:r>
          </a:p>
          <a:p>
            <a:r>
              <a:rPr lang="en-IN" dirty="0"/>
              <a:t>so, to predict the house price we used machine learning model.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749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-apple-system"/>
              </a:rPr>
              <a:t>we decided to explore and analyze the data in two stages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057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-apple-system"/>
              </a:rPr>
              <a:t>we decided to explore and analyze the data in two stages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91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-apple-system"/>
              </a:rPr>
              <a:t>we decided to explore and analyze the data in two stages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3758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Various exploratory data analysis tasks are conducted to understand the distribution and relationships of different features with the target variable (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SalePrice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Visualizing relationships between certain features and 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SalePrice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 using different plots such as line plots, bar plots, and histograms and checking value counts and unique values of different categorical columns like: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73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Various exploratory data analysis tasks are conducted to understand the distribution and relationships of different features with the target variable (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SalePrice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Visualizing relationships between certain features and 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SalePrice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 using different plots such as line plots, bar plots, and histograms and checking value counts and unique values of different categorical columns like: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45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Dropping columns that are deemed less relevant or have low correlation with the target variable 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SalePrice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). These columns are stored in 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columns_to_drop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and are removed from the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DataFrame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using drop.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final preprocessed training dataset is exported to both JSON and CSV formats for further analysis or modeling.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-apple-system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346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From the regional analysis,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MeadowV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has the lowest average sale price with 98,576 in it's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sorrounding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whereas the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NoRidge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occupy the most highest sales price with 335,295.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Most expensive house style is "2.5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finshed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" and the economical is the "1.5 Unfinished".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excellent exterior quality keeps on the top prices, where other qualities remains on average.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3125F-744D-4D49-A387-0FA7B990F43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734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7B21-A4BC-656F-5312-4FCC3562C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47EDE-ED47-92D6-662F-76A652FB3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D4ED4-2E23-8490-BB2F-29B453250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0AD61-5EBC-AD1C-E104-10DE34C5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5EC6-52DD-C521-BB33-9461DEB3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6106-07B7-142E-DD45-36C97029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4F379-4BF0-A417-E5D5-F3CE5FA00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909B-AD50-84FF-CADD-73236BA4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56B7D-10D1-EC33-B914-3F4082B3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26E44-D1D1-FC30-08F4-0665A349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7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CE0E9F-E0A0-0605-68BD-85ED95DBC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32696-95C8-609C-AD91-E2ABA6EE3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877D5-3159-9BBA-C88E-B71B5C42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1E3C3-D53B-CE26-1D78-7E4848439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26AE0-8166-3223-BCC2-8D863932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B4F6-0022-B56C-A90E-11F652BA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40C8E-E9A9-069F-3A1A-B3BE0F7B3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87D8E-AE39-9747-2EFC-6AE98C528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6E9A1-EBD9-5746-BE93-55D771E7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82711-08EB-4A31-8A08-D5DFE7F0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0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6B00-17AC-64A3-DD07-E143C187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C43A0-EDE7-07EA-4340-6E4859517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AA55-9263-4374-B858-6ABC76E9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9B429-5376-8280-5B7F-9DF72F64C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BFA85-1368-075F-8C9A-4005D811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06C4-2265-6A78-DEDC-80506154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BB93-7340-915D-0CC1-D048191D8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EDBB6-320B-B94D-BD06-33267E91E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8A104-9B73-9001-E663-C19824D5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03CA5-2885-DF98-2553-5E54684D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7CE58-EBF4-DB50-1250-FF3AC654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2638-E6CD-23A7-2739-26B1E0FF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2F67E-27C9-567D-42EA-1DBB6664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2ACB9-D558-85FE-6A78-30E9F31C5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2C41F-3829-C493-4C70-86A0CD02E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0C5E3-D60E-F081-EC0B-5030484A34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750EE-5DDC-0E2C-5FBF-615BECDC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13166-52B5-3117-7EE6-4B3CDA26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E5F0D-A877-E062-D26F-D6D92C85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3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08ED-DF50-6706-9784-4B0472DD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59242-75B9-5D5B-FB65-1EFAF933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3797-2C79-EFD9-62EF-6FCF18A9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D5524-CF97-ED8B-C513-8A5F0591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7D4E18-8FEB-0AD6-5FAD-D8278320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6F152-B439-7C66-EAE4-1B86079B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A48E-4C83-8D4F-5907-83BD05A6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0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734A-08FB-E69B-CEA9-B37BA04F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89753-D6D1-E904-D4F1-E87B38BED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356EA-22BD-3C2C-1DD1-0D8F2308B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B6117-A93F-129B-AC02-37445AD4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520A6-1A5D-E28B-B49A-2171D379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DD007-748C-1F79-42BB-4E8DC4EA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2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A080-10E2-BCFE-6A74-1921A219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FDF2E-DEEE-28CD-2522-A253AA825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580F6-C785-17BA-F936-C2D5AF2FA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40574-5649-6712-C00C-5564552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6A57E-1380-0AA1-00D3-9DCD9F12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0397A-432A-9299-79B9-75B48F79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6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4058D3-1301-217A-DC53-26218180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4B68-34DC-6100-2CE1-578B7CAF7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9F78E-234A-8CD4-1832-3EE8EECBF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71325-D63F-543E-AFAE-64E8697E3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F346-39F7-A2FC-6C25-3A2AAFD26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2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ublic.tableau.com/views/House_Price_forecaster/HousePrice_Main?:language=en-US&amp;:display_count=n&amp;:origin=viz_share_lin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JaleesMoeen/House_Price_Forecaster.git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house-prices-advanced-regression-techniqu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A38B-AC18-222C-1F52-BB2F777D4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602162"/>
            <a:ext cx="4457690" cy="1720850"/>
          </a:xfrm>
        </p:spPr>
        <p:txBody>
          <a:bodyPr anchor="ctr">
            <a:normAutofit fontScale="90000"/>
          </a:bodyPr>
          <a:lstStyle/>
          <a:p>
            <a:r>
              <a:rPr lang="en-IN"/>
              <a:t>House Price Forecaster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19491-73D6-1103-3C5C-19E5503EF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451347" cy="1720850"/>
          </a:xfrm>
        </p:spPr>
        <p:txBody>
          <a:bodyPr anchor="ctr">
            <a:normAutofit/>
          </a:bodyPr>
          <a:lstStyle/>
          <a:p>
            <a:endParaRPr lang="en-CA" dirty="0"/>
          </a:p>
        </p:txBody>
      </p:sp>
      <p:pic>
        <p:nvPicPr>
          <p:cNvPr id="4" name="Picture 3" descr="A midsection of a person holding a miniature house">
            <a:extLst>
              <a:ext uri="{FF2B5EF4-FFF2-40B4-BE49-F238E27FC236}">
                <a16:creationId xmlns:a16="http://schemas.microsoft.com/office/drawing/2014/main" id="{4BD7CA8E-18DA-B612-6F0E-A5F9DD804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91" b="19839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9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DEE0-9E46-6692-BD52-02623A94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pt-BR" sz="2000" b="0" i="0"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000" b="0" i="0">
              <a:effectLst/>
              <a:latin typeface="-apple-system"/>
            </a:endParaRPr>
          </a:p>
          <a:p>
            <a:pPr marL="0" indent="0">
              <a:buNone/>
            </a:pPr>
            <a:endParaRPr lang="en-CA" sz="2000"/>
          </a:p>
        </p:txBody>
      </p:sp>
      <p:pic>
        <p:nvPicPr>
          <p:cNvPr id="6" name="Picture 5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148908C2-7045-51C6-2539-4777CD3C1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0" y="2024744"/>
            <a:ext cx="4964744" cy="4108326"/>
          </a:xfrm>
          <a:prstGeom prst="rect">
            <a:avLst/>
          </a:prstGeom>
        </p:spPr>
      </p:pic>
      <p:pic>
        <p:nvPicPr>
          <p:cNvPr id="8" name="Picture 7" descr="A line graph with text below&#10;&#10;Description automatically generated">
            <a:extLst>
              <a:ext uri="{FF2B5EF4-FFF2-40B4-BE49-F238E27FC236}">
                <a16:creationId xmlns:a16="http://schemas.microsoft.com/office/drawing/2014/main" id="{5A8FF920-1CE4-DF6C-8954-DC9C5D307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79" y="1915297"/>
            <a:ext cx="5642506" cy="42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3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DEE0-9E46-6692-BD52-02623A94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pt-BR" sz="2000" b="0" i="0"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000" b="0" i="0">
              <a:effectLst/>
              <a:latin typeface="-apple-system"/>
            </a:endParaRPr>
          </a:p>
          <a:p>
            <a:pPr marL="0" indent="0">
              <a:buNone/>
            </a:pPr>
            <a:endParaRPr lang="en-CA" sz="2000"/>
          </a:p>
        </p:txBody>
      </p:sp>
      <p:pic>
        <p:nvPicPr>
          <p:cNvPr id="5" name="Picture 4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DC44C8F4-FE73-3E9C-0498-B8D8EBD49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8" y="2063578"/>
            <a:ext cx="5444137" cy="4069492"/>
          </a:xfrm>
          <a:prstGeom prst="rect">
            <a:avLst/>
          </a:prstGeom>
        </p:spPr>
      </p:pic>
      <p:pic>
        <p:nvPicPr>
          <p:cNvPr id="9" name="Picture 8" descr="A graph of a fireplace&#10;&#10;Description automatically generated with medium confidence">
            <a:extLst>
              <a:ext uri="{FF2B5EF4-FFF2-40B4-BE49-F238E27FC236}">
                <a16:creationId xmlns:a16="http://schemas.microsoft.com/office/drawing/2014/main" id="{B9346210-73C0-7FE3-4736-F4E0C5AE2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02" y="2051221"/>
            <a:ext cx="5499313" cy="40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0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logo with colorful crosses&#10;&#10;Description automatically generated">
            <a:extLst>
              <a:ext uri="{FF2B5EF4-FFF2-40B4-BE49-F238E27FC236}">
                <a16:creationId xmlns:a16="http://schemas.microsoft.com/office/drawing/2014/main" id="{7CEDB89C-39BD-9794-FA01-90DAA5EBA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6"/>
            <a:ext cx="990411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6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house and graph with tex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6D4DA0D-77BB-E50B-3E6A-035CEDC95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5" y="82295"/>
            <a:ext cx="8167816" cy="679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5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48D75CE1-151C-38BB-8C8D-9CB478F64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" r="-1" b="-1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00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DF436E23-D9F9-97AA-633C-5010F1072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57" y="1825625"/>
            <a:ext cx="8362885" cy="4351338"/>
          </a:xfrm>
        </p:spPr>
      </p:pic>
    </p:spTree>
    <p:extLst>
      <p:ext uri="{BB962C8B-B14F-4D97-AF65-F5344CB8AC3E}">
        <p14:creationId xmlns:p14="http://schemas.microsoft.com/office/powerpoint/2010/main" val="221012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1FE2D6-B88E-97B7-1C3A-570187A7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07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92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716C2B24-1A20-0F52-90F1-485F47803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07"/>
          <a:stretch/>
        </p:blipFill>
        <p:spPr>
          <a:xfrm>
            <a:off x="763524" y="733986"/>
            <a:ext cx="10664952" cy="5390029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28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F86A2-FC93-571E-0662-BABAD027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CA" sz="5000" b="0" i="0">
                <a:effectLst/>
                <a:latin typeface="-apple-system"/>
              </a:rPr>
              <a:t>Feature Engineering </a:t>
            </a:r>
            <a:endParaRPr lang="en-CA" sz="50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2EB14D2-8558-5C38-5352-135028AC1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Random Forest Regressor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Split and Scale Data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Feature Selection </a:t>
            </a:r>
            <a:endParaRPr lang="en-US" sz="1400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7AEC4A6-A032-7A70-7EEB-1D6BD4EF4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791309"/>
            <a:ext cx="5458968" cy="32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F86A2-FC93-571E-0662-BABAD027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Feature Engineering 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graph showing a number of different colored bars&#10;&#10;Description automatically generated">
            <a:extLst>
              <a:ext uri="{FF2B5EF4-FFF2-40B4-BE49-F238E27FC236}">
                <a16:creationId xmlns:a16="http://schemas.microsoft.com/office/drawing/2014/main" id="{418E4920-48ED-E280-F688-0FC9BBC06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04" y="2072640"/>
            <a:ext cx="6967316" cy="4128135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68FDA-9803-6B72-4307-FD7E011B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CA" sz="5400" b="1" i="0" u="none" strike="noStrike">
                <a:latin typeface="Arial"/>
                <a:ea typeface="Arial"/>
                <a:cs typeface="Arial"/>
                <a:sym typeface="Arial"/>
              </a:rPr>
              <a:t>Collaborators</a:t>
            </a:r>
            <a:endParaRPr lang="en-CA" sz="54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FFDA6-1EA6-8844-7CC8-EBF2C7E41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200" b="1">
                <a:latin typeface="Arial"/>
                <a:ea typeface="Arial"/>
                <a:cs typeface="Arial"/>
                <a:sym typeface="Arial"/>
              </a:rPr>
              <a:t>Maira Syed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200" b="1">
                <a:latin typeface="Arial"/>
                <a:ea typeface="Arial"/>
                <a:cs typeface="Arial"/>
                <a:sym typeface="Arial"/>
              </a:rPr>
              <a:t>Aruna Venkatachalam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2200" b="1">
                <a:latin typeface="Arial"/>
                <a:ea typeface="Arial"/>
                <a:cs typeface="Arial"/>
                <a:sym typeface="Arial"/>
              </a:rPr>
              <a:t>Jalees Moeen </a:t>
            </a:r>
            <a:endParaRPr lang="en-CA" sz="2200"/>
          </a:p>
        </p:txBody>
      </p:sp>
      <p:pic>
        <p:nvPicPr>
          <p:cNvPr id="13" name="Picture 12" descr="Een groep veelkleurige houten stokfiguurtjes">
            <a:extLst>
              <a:ext uri="{FF2B5EF4-FFF2-40B4-BE49-F238E27FC236}">
                <a16:creationId xmlns:a16="http://schemas.microsoft.com/office/drawing/2014/main" id="{2DFC0CD7-8314-70DA-AD6D-7C9060722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2" r="29767"/>
          <a:stretch/>
        </p:blipFill>
        <p:spPr>
          <a:xfrm>
            <a:off x="6853896" y="640080"/>
            <a:ext cx="394927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41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F5054-FF66-C24E-CB77-A3DD5532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CA" sz="3400" b="1" i="0">
                <a:effectLst/>
                <a:latin typeface="-apple-system"/>
              </a:rPr>
              <a:t>Machine Learning Model</a:t>
            </a:r>
            <a:br>
              <a:rPr lang="en-CA" sz="3400" b="1" i="0">
                <a:effectLst/>
                <a:latin typeface="-apple-system"/>
              </a:rPr>
            </a:br>
            <a:endParaRPr lang="en-CA" sz="3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A266-3DE4-FF2A-741A-E48465095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200"/>
              <a:t>Linear Regression</a:t>
            </a:r>
          </a:p>
          <a:p>
            <a:pPr marL="0" indent="0">
              <a:buNone/>
            </a:pPr>
            <a:endParaRPr lang="en-IN" sz="220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/>
              <a:t>Neural Network Model</a:t>
            </a:r>
            <a:endParaRPr lang="en-CA" sz="2200"/>
          </a:p>
        </p:txBody>
      </p:sp>
      <p:pic>
        <p:nvPicPr>
          <p:cNvPr id="5" name="Picture 4" descr="Network connection abstract against a white background">
            <a:extLst>
              <a:ext uri="{FF2B5EF4-FFF2-40B4-BE49-F238E27FC236}">
                <a16:creationId xmlns:a16="http://schemas.microsoft.com/office/drawing/2014/main" id="{F9B43A8E-A649-0089-44F3-E569EE6EB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47" b="-1"/>
          <a:stretch/>
        </p:blipFill>
        <p:spPr>
          <a:xfrm>
            <a:off x="6099048" y="707765"/>
            <a:ext cx="5458968" cy="54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6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F5054-FF66-C24E-CB77-A3DD5532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N" sz="3600" dirty="0"/>
              <a:t>Neural Network Model</a:t>
            </a:r>
            <a:br>
              <a:rPr lang="en-CA" sz="3600" dirty="0"/>
            </a:br>
            <a:endParaRPr lang="en-CA" sz="3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A266-3DE4-FF2A-741A-E48465095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IN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/>
              <a:t>Initial Data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/>
              <a:t>Final Data (Selected Features)</a:t>
            </a:r>
          </a:p>
        </p:txBody>
      </p:sp>
      <p:pic>
        <p:nvPicPr>
          <p:cNvPr id="5" name="Picture 4" descr="Network connection abstract against a white background">
            <a:extLst>
              <a:ext uri="{FF2B5EF4-FFF2-40B4-BE49-F238E27FC236}">
                <a16:creationId xmlns:a16="http://schemas.microsoft.com/office/drawing/2014/main" id="{F9B43A8E-A649-0089-44F3-E569EE6EB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47" b="-1"/>
          <a:stretch/>
        </p:blipFill>
        <p:spPr>
          <a:xfrm>
            <a:off x="6099048" y="707765"/>
            <a:ext cx="5458968" cy="54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0A2A7-28E5-D331-C3BE-7D02E9CF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68" y="885593"/>
            <a:ext cx="11778597" cy="2658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C40A8-1564-1661-AC3E-BC94BD3CE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6" y="3514818"/>
            <a:ext cx="11929767" cy="25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75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3F81F-EDC8-C485-FB71-ED582F62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Actual Vs Predicted</a:t>
            </a:r>
          </a:p>
        </p:txBody>
      </p:sp>
      <p:sp>
        <p:nvSpPr>
          <p:cNvPr id="206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F9145-E62E-068B-2541-CDF9E0CA17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r="-2" b="-2"/>
          <a:stretch/>
        </p:blipFill>
        <p:spPr bwMode="auto">
          <a:xfrm>
            <a:off x="437835" y="2642616"/>
            <a:ext cx="5378825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C0A5B507-3542-E5FE-4BE8-AE603D86B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2" r="-2" b="-2"/>
          <a:stretch/>
        </p:blipFill>
        <p:spPr bwMode="auto">
          <a:xfrm>
            <a:off x="6372308" y="2642616"/>
            <a:ext cx="5378792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6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AEF9-8010-7836-C929-2F1B7C57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Flask App</a:t>
            </a:r>
          </a:p>
        </p:txBody>
      </p:sp>
      <p:pic>
        <p:nvPicPr>
          <p:cNvPr id="4" name="Google Shape;235;p30" descr="What is Flask? How To Create The Flask App? - CODERSERA">
            <a:hlinkClick r:id="rId2"/>
            <a:extLst>
              <a:ext uri="{FF2B5EF4-FFF2-40B4-BE49-F238E27FC236}">
                <a16:creationId xmlns:a16="http://schemas.microsoft.com/office/drawing/2014/main" id="{40E5B3C2-945F-3237-9C00-8FF47D2A9B38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2534231" y="1845426"/>
            <a:ext cx="7120484" cy="44503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8386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64;g2a63bdf8b0f_0_0">
            <a:hlinkClick r:id="rId2"/>
            <a:extLst>
              <a:ext uri="{FF2B5EF4-FFF2-40B4-BE49-F238E27FC236}">
                <a16:creationId xmlns:a16="http://schemas.microsoft.com/office/drawing/2014/main" id="{C54B0AED-AC61-C9EB-4769-EDACB4ADE8F3}"/>
              </a:ext>
            </a:extLst>
          </p:cNvPr>
          <p:cNvPicPr preferRelativeResize="0">
            <a:picLocks noGrp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43467" y="1411563"/>
            <a:ext cx="10905066" cy="4034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2701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5A041-1510-31D8-6CFD-5D687DF0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N" sz="5400"/>
              <a:t>Limitation</a:t>
            </a:r>
            <a:endParaRPr lang="en-CA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CCC03-D0A6-9CF7-78DB-6C43EBAF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200" dirty="0"/>
              <a:t>Limited data till 2010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Overfitting</a:t>
            </a:r>
            <a:endParaRPr lang="en-IN" sz="2200" dirty="0"/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endParaRPr lang="en-IN" sz="2200" dirty="0"/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4" name="Google Shape;279;p34" descr="Limitation Vector Art, Icons, and Graphics for Free Download">
            <a:extLst>
              <a:ext uri="{FF2B5EF4-FFF2-40B4-BE49-F238E27FC236}">
                <a16:creationId xmlns:a16="http://schemas.microsoft.com/office/drawing/2014/main" id="{B5946742-432D-EBE4-8D7B-1292A190E135}"/>
              </a:ext>
            </a:extLst>
          </p:cNvPr>
          <p:cNvPicPr preferRelativeResize="0"/>
          <p:nvPr/>
        </p:nvPicPr>
        <p:blipFill rotWithShape="1">
          <a:blip r:embed="rId3"/>
          <a:srcRect l="16745" r="4839" b="-1"/>
          <a:stretch/>
        </p:blipFill>
        <p:spPr>
          <a:xfrm>
            <a:off x="6099048" y="1108460"/>
            <a:ext cx="5458968" cy="4641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4838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07C8-6C61-BD9A-2682-FA048EE4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>
                <a:sym typeface="Arial"/>
              </a:rPr>
            </a:br>
            <a:br>
              <a:rPr lang="en-US" sz="5400" dirty="0">
                <a:sym typeface="Arial"/>
              </a:rPr>
            </a:br>
            <a:br>
              <a:rPr lang="en-US" sz="5400" dirty="0">
                <a:sym typeface="Arial"/>
              </a:rPr>
            </a:br>
            <a:br>
              <a:rPr lang="en-US" sz="5400" dirty="0">
                <a:sym typeface="Arial"/>
              </a:rPr>
            </a:br>
            <a:br>
              <a:rPr lang="en-US" sz="5400" dirty="0">
                <a:sym typeface="Arial"/>
              </a:rPr>
            </a:br>
            <a:r>
              <a:rPr lang="en-US" sz="5400" dirty="0">
                <a:sym typeface="Arial"/>
              </a:rPr>
              <a:t>Conclusion</a:t>
            </a:r>
            <a:br>
              <a:rPr lang="en-US" sz="5400" dirty="0">
                <a:sym typeface="Arial"/>
              </a:rPr>
            </a:br>
            <a:br>
              <a:rPr lang="en-US" sz="5400" dirty="0">
                <a:sym typeface="Arial"/>
              </a:rPr>
            </a:br>
            <a:endParaRPr lang="en-US" sz="5400" dirty="0"/>
          </a:p>
        </p:txBody>
      </p:sp>
      <p:pic>
        <p:nvPicPr>
          <p:cNvPr id="4" name="Picture 3" descr="A midsection of a person holding a miniature house">
            <a:extLst>
              <a:ext uri="{FF2B5EF4-FFF2-40B4-BE49-F238E27FC236}">
                <a16:creationId xmlns:a16="http://schemas.microsoft.com/office/drawing/2014/main" id="{93D28787-48D7-6ADE-D2F6-0FAB0F659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96" r="1771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193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7C9BE72A-4F97-4FA0-AF09-2C65D071C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9B7CA-5F66-C212-D78A-33AB6F2F0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72047"/>
            <a:ext cx="10506456" cy="11309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09556DC1-6400-CD3A-EFE9-E5412999C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110"/>
          <a:stretch/>
        </p:blipFill>
        <p:spPr>
          <a:xfrm>
            <a:off x="203682" y="181113"/>
            <a:ext cx="3797398" cy="3717071"/>
          </a:xfrm>
          <a:prstGeom prst="rect">
            <a:avLst/>
          </a:prstGeom>
        </p:spPr>
      </p:pic>
      <p:pic>
        <p:nvPicPr>
          <p:cNvPr id="26" name="Picture 25" descr="A person with long black hair&#10;&#10;Description automatically generated">
            <a:extLst>
              <a:ext uri="{FF2B5EF4-FFF2-40B4-BE49-F238E27FC236}">
                <a16:creationId xmlns:a16="http://schemas.microsoft.com/office/drawing/2014/main" id="{0795A97C-E293-15CC-26FC-C33856E9A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" r="5" b="2039"/>
          <a:stretch/>
        </p:blipFill>
        <p:spPr>
          <a:xfrm>
            <a:off x="8296807" y="266231"/>
            <a:ext cx="3815005" cy="3717071"/>
          </a:xfrm>
          <a:prstGeom prst="rect">
            <a:avLst/>
          </a:prstGeom>
        </p:spPr>
      </p:pic>
      <p:pic>
        <p:nvPicPr>
          <p:cNvPr id="28" name="Picture 27" descr="A person in a white shirt&#10;&#10;Description automatically generated">
            <a:extLst>
              <a:ext uri="{FF2B5EF4-FFF2-40B4-BE49-F238E27FC236}">
                <a16:creationId xmlns:a16="http://schemas.microsoft.com/office/drawing/2014/main" id="{072C16C8-6F1F-47B2-60CB-43655D3ED4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169"/>
          <a:stretch/>
        </p:blipFill>
        <p:spPr>
          <a:xfrm>
            <a:off x="4295726" y="266232"/>
            <a:ext cx="3799289" cy="37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7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C0CE2-C683-6350-784C-8CA73377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CA" sz="5000" b="1" i="0" u="none" strike="noStrike" dirty="0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lang="en-CA" sz="5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A9257-06A0-A072-1552-2B23DBA49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342900" lvl="0" indent="-342900"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US" sz="1800" dirty="0">
                <a:latin typeface="Arial"/>
                <a:cs typeface="Arial"/>
                <a:sym typeface="Arial"/>
              </a:rPr>
              <a:t>Introduction</a:t>
            </a:r>
          </a:p>
          <a:p>
            <a:pPr marL="342900" lvl="0" indent="-3429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dirty="0">
                <a:latin typeface="Arial"/>
                <a:ea typeface="Arial"/>
                <a:cs typeface="Arial"/>
                <a:sym typeface="Arial"/>
              </a:rPr>
              <a:t>Data preprocessing</a:t>
            </a:r>
          </a:p>
          <a:p>
            <a:pPr marL="342900" indent="-342900"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IN" sz="1800" dirty="0">
                <a:latin typeface="Arial"/>
                <a:cs typeface="Arial"/>
              </a:rPr>
              <a:t>Tableau Visualization</a:t>
            </a:r>
            <a:endParaRPr lang="en-US" sz="1800" b="0" i="0" u="none" strike="noStrike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US" sz="1800" dirty="0">
                <a:latin typeface="Arial"/>
                <a:cs typeface="Arial"/>
                <a:sym typeface="Arial"/>
              </a:rPr>
              <a:t>Machine Learning Model</a:t>
            </a:r>
          </a:p>
          <a:p>
            <a:pPr marL="342900" lvl="0" indent="-3429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Flask Powered API</a:t>
            </a:r>
          </a:p>
          <a:p>
            <a:pPr marL="342900" indent="-342900"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US" sz="1800" dirty="0">
                <a:latin typeface="Arial"/>
                <a:cs typeface="Arial"/>
                <a:sym typeface="Arial"/>
              </a:rPr>
              <a:t>Limitation</a:t>
            </a:r>
            <a:endParaRPr lang="en-US" sz="1800" dirty="0"/>
          </a:p>
          <a:p>
            <a:pPr marL="342900" lvl="0" indent="-3429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68C2E2E-7EC4-2609-A98A-7C11B3B57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1" r="42838" b="-1"/>
          <a:stretch/>
        </p:blipFill>
        <p:spPr>
          <a:xfrm>
            <a:off x="6853913" y="640080"/>
            <a:ext cx="394923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E79F2-E37E-6462-3617-1B778727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N" sz="5400"/>
              <a:t>Introduction</a:t>
            </a:r>
            <a:endParaRPr lang="en-CA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C9DB-E345-A287-6CAA-FC2D08E8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  <a:latin typeface="-apple-system"/>
              </a:rPr>
              <a:t>Forecasting the prices of </a:t>
            </a:r>
            <a:r>
              <a:rPr lang="en-CA" sz="2200" b="0" i="0" dirty="0">
                <a:effectLst/>
                <a:latin typeface="Inter"/>
              </a:rPr>
              <a:t>residential homes in Ames, Iowa, US </a:t>
            </a:r>
            <a:r>
              <a:rPr lang="en-US" sz="2200" b="0" i="0" dirty="0">
                <a:effectLst/>
                <a:latin typeface="-apple-system"/>
              </a:rPr>
              <a:t>using machine learning.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0" i="0" dirty="0">
                <a:effectLst/>
                <a:latin typeface="-apple-system"/>
              </a:rPr>
              <a:t>This project involves creating a regression model to forecast house prices based on various features.</a:t>
            </a:r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DFE511BA-0347-D309-A5B8-F178C0C37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40" r="-1" b="-1"/>
          <a:stretch/>
        </p:blipFill>
        <p:spPr>
          <a:xfrm>
            <a:off x="6853913" y="640080"/>
            <a:ext cx="394923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3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42949-B8EF-FB1D-9A13-9858EAA6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IN" sz="5400" dirty="0"/>
              <a:t>Data Source</a:t>
            </a:r>
            <a:endParaRPr lang="en-CA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0F9E-9BDB-C41A-D61F-D8A63529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CA" sz="2000" dirty="0">
              <a:hlinkClick r:id="rId3"/>
            </a:endParaRPr>
          </a:p>
          <a:p>
            <a:pPr marL="0" indent="0">
              <a:buNone/>
            </a:pPr>
            <a:endParaRPr lang="en-CA" sz="2000" dirty="0">
              <a:hlinkClick r:id="rId3"/>
            </a:endParaRPr>
          </a:p>
          <a:p>
            <a:pPr marL="0" indent="0">
              <a:buNone/>
            </a:pPr>
            <a:endParaRPr lang="en-CA" sz="2000" dirty="0">
              <a:hlinkClick r:id="rId3"/>
            </a:endParaRPr>
          </a:p>
          <a:p>
            <a:pPr marL="0" indent="0">
              <a:buNone/>
            </a:pPr>
            <a:endParaRPr lang="en-CA" sz="2000" dirty="0">
              <a:hlinkClick r:id="rId3"/>
            </a:endParaRPr>
          </a:p>
          <a:p>
            <a:pPr marL="0" indent="0">
              <a:buNone/>
            </a:pPr>
            <a:endParaRPr lang="en-CA" sz="2000" dirty="0">
              <a:hlinkClick r:id="rId3"/>
            </a:endParaRPr>
          </a:p>
          <a:p>
            <a:pPr marL="0" indent="0">
              <a:buNone/>
            </a:pPr>
            <a:endParaRPr lang="en-CA" sz="2000" dirty="0">
              <a:hlinkClick r:id="rId3"/>
            </a:endParaRPr>
          </a:p>
        </p:txBody>
      </p:sp>
      <p:pic>
        <p:nvPicPr>
          <p:cNvPr id="5" name="Picture 4" descr="A blue text on a white background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5055530-BD46-047C-8A86-E64FC8112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80" y="3045941"/>
            <a:ext cx="5458968" cy="1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32603-CD96-0522-2E9A-721D58E5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200" b="0" i="0" u="none" strike="noStrike">
                <a:latin typeface="Arial"/>
                <a:ea typeface="Arial"/>
                <a:cs typeface="Arial"/>
                <a:sym typeface="Arial"/>
              </a:rPr>
              <a:t>Data preprocessing</a:t>
            </a:r>
            <a:br>
              <a:rPr lang="en-US" sz="4200"/>
            </a:br>
            <a:endParaRPr lang="en-CA" sz="42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DEE0-9E46-6692-BD52-02623A94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200" b="0" i="0" dirty="0"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200" b="0" i="0" dirty="0">
                <a:effectLst/>
                <a:latin typeface="-apple-system"/>
              </a:rPr>
              <a:t>Initital Data Preprocessing</a:t>
            </a:r>
          </a:p>
          <a:p>
            <a:pPr marL="0" indent="0">
              <a:buNone/>
            </a:pPr>
            <a:endParaRPr lang="pt-BR" sz="2200" b="0" i="0" dirty="0"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200" b="0" i="0" dirty="0">
                <a:effectLst/>
                <a:latin typeface="-apple-system"/>
              </a:rPr>
              <a:t>Final Data Preprocessing</a:t>
            </a:r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5" name="Picture 4" descr="A diagram of data processing process&#10;&#10;Description automatically generated">
            <a:extLst>
              <a:ext uri="{FF2B5EF4-FFF2-40B4-BE49-F238E27FC236}">
                <a16:creationId xmlns:a16="http://schemas.microsoft.com/office/drawing/2014/main" id="{5FBFE757-9882-C78F-E2BC-CE8F1C030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077905"/>
            <a:ext cx="5458968" cy="27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32603-CD96-0522-2E9A-721D58E5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4000" b="0" i="0" dirty="0">
                <a:effectLst/>
                <a:latin typeface="-apple-system"/>
              </a:rPr>
              <a:t>Initital Data Preprocessing</a:t>
            </a:r>
            <a:endParaRPr lang="en-CA" sz="42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DEE0-9E46-6692-BD52-02623A94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200" b="0" i="0" dirty="0"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200" b="0" i="0" dirty="0">
                <a:effectLst/>
                <a:latin typeface="-apple-system"/>
              </a:rPr>
              <a:t>Impute Missing values</a:t>
            </a:r>
          </a:p>
          <a:p>
            <a:pPr marL="0" indent="0">
              <a:buNone/>
            </a:pPr>
            <a:endParaRPr lang="pt-BR" sz="2200" b="0" i="0" dirty="0"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200" dirty="0">
                <a:latin typeface="-apple-system"/>
              </a:rPr>
              <a:t>Apporpriate data types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200" b="0" i="0" dirty="0"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200" dirty="0">
                <a:latin typeface="-apple-system"/>
              </a:rPr>
              <a:t>Binning</a:t>
            </a:r>
            <a:endParaRPr lang="pt-BR" sz="2200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5" name="Picture 4" descr="A diagram of data processing process&#10;&#10;Description automatically generated">
            <a:extLst>
              <a:ext uri="{FF2B5EF4-FFF2-40B4-BE49-F238E27FC236}">
                <a16:creationId xmlns:a16="http://schemas.microsoft.com/office/drawing/2014/main" id="{5FBFE757-9882-C78F-E2BC-CE8F1C030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077905"/>
            <a:ext cx="5458968" cy="27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5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32603-CD96-0522-2E9A-721D58E5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4000" b="0" i="0" dirty="0">
                <a:effectLst/>
                <a:latin typeface="-apple-system"/>
              </a:rPr>
              <a:t>Final Data Preprocessing</a:t>
            </a:r>
            <a:endParaRPr lang="en-CA" sz="42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3DEE0-9E46-6692-BD52-02623A94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sz="2200" b="0" i="0" dirty="0"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200" dirty="0">
                <a:latin typeface="-apple-system"/>
              </a:rPr>
              <a:t>Scaled data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sz="2200" b="0" i="0" dirty="0">
              <a:effectLst/>
              <a:latin typeface="-apple-system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200" b="0" i="0" dirty="0">
                <a:effectLst/>
                <a:latin typeface="-apple-system"/>
              </a:rPr>
              <a:t>Hot Encoding</a:t>
            </a:r>
          </a:p>
          <a:p>
            <a:pPr marL="0" indent="0">
              <a:buNone/>
            </a:pPr>
            <a:endParaRPr lang="en-CA" sz="2200" dirty="0"/>
          </a:p>
        </p:txBody>
      </p:sp>
      <p:pic>
        <p:nvPicPr>
          <p:cNvPr id="5" name="Picture 4" descr="A diagram of data processing process&#10;&#10;Description automatically generated">
            <a:extLst>
              <a:ext uri="{FF2B5EF4-FFF2-40B4-BE49-F238E27FC236}">
                <a16:creationId xmlns:a16="http://schemas.microsoft.com/office/drawing/2014/main" id="{5FBFE757-9882-C78F-E2BC-CE8F1C030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077905"/>
            <a:ext cx="5458968" cy="27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A04C5037-77C3-2363-9D57-2FEC95996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7" y="1853514"/>
            <a:ext cx="5383088" cy="4279556"/>
          </a:xfrm>
          <a:prstGeom prst="rect">
            <a:avLst/>
          </a:prstGeom>
        </p:spPr>
      </p:pic>
      <p:pic>
        <p:nvPicPr>
          <p:cNvPr id="8" name="Picture 7" descr="A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80B08FEA-4806-B683-DDA1-35D60CFB2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10" y="1729946"/>
            <a:ext cx="5890467" cy="44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0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4827</TotalTime>
  <Words>1385</Words>
  <Application>Microsoft Office PowerPoint</Application>
  <PresentationFormat>Widescreen</PresentationFormat>
  <Paragraphs>143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-apple-system</vt:lpstr>
      <vt:lpstr>Aptos</vt:lpstr>
      <vt:lpstr>Aptos Display</vt:lpstr>
      <vt:lpstr>Arial</vt:lpstr>
      <vt:lpstr>Inter</vt:lpstr>
      <vt:lpstr>Noto Sans Symbols</vt:lpstr>
      <vt:lpstr>Slack-Lato</vt:lpstr>
      <vt:lpstr>Wingdings</vt:lpstr>
      <vt:lpstr>Office Theme</vt:lpstr>
      <vt:lpstr>House Price Forecaster</vt:lpstr>
      <vt:lpstr>Collaborators</vt:lpstr>
      <vt:lpstr>Table of Contents</vt:lpstr>
      <vt:lpstr>Introduction</vt:lpstr>
      <vt:lpstr>Data Source</vt:lpstr>
      <vt:lpstr>Data preprocessing </vt:lpstr>
      <vt:lpstr>Initital Data Preprocessing</vt:lpstr>
      <vt:lpstr>Final Data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 </vt:lpstr>
      <vt:lpstr>Feature Engineering </vt:lpstr>
      <vt:lpstr>Machine Learning Model </vt:lpstr>
      <vt:lpstr>Neural Network Model </vt:lpstr>
      <vt:lpstr>PowerPoint Presentation</vt:lpstr>
      <vt:lpstr>Actual Vs Predicted</vt:lpstr>
      <vt:lpstr>Flask App</vt:lpstr>
      <vt:lpstr>PowerPoint Presentation</vt:lpstr>
      <vt:lpstr>Limitation</vt:lpstr>
      <vt:lpstr>     Conclusion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Forecaster</dc:title>
  <dc:creator>Kalaiyappan Venkatachalam</dc:creator>
  <cp:lastModifiedBy>Kalaiyappan Venkatachalam</cp:lastModifiedBy>
  <cp:revision>8</cp:revision>
  <dcterms:created xsi:type="dcterms:W3CDTF">2024-02-08T23:52:43Z</dcterms:created>
  <dcterms:modified xsi:type="dcterms:W3CDTF">2024-02-12T23:23:29Z</dcterms:modified>
</cp:coreProperties>
</file>